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lvl1pPr defTabSz="457200">
      <a:defRPr>
        <a:latin typeface="+mj-lt"/>
        <a:ea typeface="+mj-ea"/>
        <a:cs typeface="+mj-cs"/>
        <a:sym typeface="Helvetica"/>
      </a:defRPr>
    </a:lvl1pPr>
    <a:lvl2pPr defTabSz="457200">
      <a:defRPr>
        <a:latin typeface="+mj-lt"/>
        <a:ea typeface="+mj-ea"/>
        <a:cs typeface="+mj-cs"/>
        <a:sym typeface="Helvetica"/>
      </a:defRPr>
    </a:lvl2pPr>
    <a:lvl3pPr defTabSz="457200">
      <a:defRPr>
        <a:latin typeface="+mj-lt"/>
        <a:ea typeface="+mj-ea"/>
        <a:cs typeface="+mj-cs"/>
        <a:sym typeface="Helvetica"/>
      </a:defRPr>
    </a:lvl3pPr>
    <a:lvl4pPr defTabSz="457200">
      <a:defRPr>
        <a:latin typeface="+mj-lt"/>
        <a:ea typeface="+mj-ea"/>
        <a:cs typeface="+mj-cs"/>
        <a:sym typeface="Helvetica"/>
      </a:defRPr>
    </a:lvl4pPr>
    <a:lvl5pPr defTabSz="457200">
      <a:defRPr>
        <a:latin typeface="+mj-lt"/>
        <a:ea typeface="+mj-ea"/>
        <a:cs typeface="+mj-cs"/>
        <a:sym typeface="Helvetica"/>
      </a:defRPr>
    </a:lvl5pPr>
    <a:lvl6pPr defTabSz="457200">
      <a:defRPr>
        <a:latin typeface="+mj-lt"/>
        <a:ea typeface="+mj-ea"/>
        <a:cs typeface="+mj-cs"/>
        <a:sym typeface="Helvetica"/>
      </a:defRPr>
    </a:lvl6pPr>
    <a:lvl7pPr defTabSz="457200">
      <a:defRPr>
        <a:latin typeface="+mj-lt"/>
        <a:ea typeface="+mj-ea"/>
        <a:cs typeface="+mj-cs"/>
        <a:sym typeface="Helvetica"/>
      </a:defRPr>
    </a:lvl7pPr>
    <a:lvl8pPr defTabSz="457200">
      <a:defRPr>
        <a:latin typeface="+mj-lt"/>
        <a:ea typeface="+mj-ea"/>
        <a:cs typeface="+mj-cs"/>
        <a:sym typeface="Helvetica"/>
      </a:defRPr>
    </a:lvl8pPr>
    <a:lvl9pPr defTabSz="457200">
      <a:defRPr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922673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/>
        </p:nvSpPr>
        <p:spPr>
          <a:xfrm>
            <a:off x="5189551" y="2440255"/>
            <a:ext cx="3749500" cy="96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 b="1">
                <a:solidFill>
                  <a:srgbClr val="004A8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004A87"/>
                </a:solidFill>
              </a:rPr>
              <a:t>An Imaginative Entertainment Venue on the St. Johns River in Downtown Jacksonville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640521" y="865805"/>
            <a:ext cx="8046279" cy="5941396"/>
          </a:xfrm>
          <a:prstGeom prst="rect">
            <a:avLst/>
          </a:prstGeom>
        </p:spPr>
        <p:txBody>
          <a:bodyPr lIns="0" tIns="0" rIns="0" bIns="0"/>
          <a:lstStyle>
            <a:lvl2pPr>
              <a:buFont typeface="Wingdings"/>
            </a:lvl2pPr>
            <a:lvl3pPr>
              <a:buFont typeface="Wingdings"/>
            </a:lvl3pPr>
            <a:lvl4pPr>
              <a:buFont typeface="Wingdings"/>
            </a:lvl4pPr>
            <a:lvl5pPr>
              <a:buFont typeface="Wingdings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27821" y="-120898"/>
            <a:ext cx="7332870" cy="847003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640521" y="865805"/>
            <a:ext cx="8046279" cy="5941396"/>
          </a:xfrm>
          <a:prstGeom prst="rect">
            <a:avLst/>
          </a:prstGeom>
        </p:spPr>
        <p:txBody>
          <a:bodyPr lIns="0" tIns="0" rIns="0" bIns="0"/>
          <a:lstStyle>
            <a:lvl2pPr>
              <a:buFont typeface="Wingdings"/>
            </a:lvl2pPr>
            <a:lvl3pPr>
              <a:buFont typeface="Wingdings"/>
            </a:lvl3pPr>
            <a:lvl4pPr>
              <a:buFont typeface="Wingdings"/>
            </a:lvl4pPr>
            <a:lvl5pPr>
              <a:buFont typeface="Wingdings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27821" y="-120898"/>
            <a:ext cx="7332870" cy="847003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640520" y="865805"/>
            <a:ext cx="8046281" cy="599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95959"/>
                </a:solidFill>
              </a:rP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27820" y="-120898"/>
            <a:ext cx="7332872" cy="84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1pPr>
      <a:lvl2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2pPr>
      <a:lvl3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3pPr>
      <a:lvl4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4pPr>
      <a:lvl5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5pPr>
      <a:lvl6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6pPr>
      <a:lvl7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7pPr>
      <a:lvl8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8pPr>
      <a:lvl9pPr defTabSz="457200">
        <a:defRPr sz="2400" b="1">
          <a:solidFill>
            <a:srgbClr val="F8E300"/>
          </a:solidFill>
          <a:latin typeface="Calibri"/>
          <a:ea typeface="Calibri"/>
          <a:cs typeface="Calibri"/>
          <a:sym typeface="Calibri"/>
        </a:defRPr>
      </a:lvl9pPr>
    </p:titleStyle>
    <p:bodyStyle>
      <a:lvl1pPr defTabSz="457200">
        <a:spcBef>
          <a:spcPts val="300"/>
        </a:spcBef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1pPr>
      <a:lvl2pPr marL="444500" indent="-254000" defTabSz="457200">
        <a:spcBef>
          <a:spcPts val="300"/>
        </a:spcBef>
        <a:buSzPct val="100000"/>
        <a:buChar char="•"/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2pPr>
      <a:lvl3pPr marL="698500" indent="-254000" defTabSz="457200">
        <a:spcBef>
          <a:spcPts val="300"/>
        </a:spcBef>
        <a:buSzPct val="100000"/>
        <a:buChar char="-"/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3pPr>
      <a:lvl4pPr marL="952500" indent="-254000" defTabSz="457200">
        <a:spcBef>
          <a:spcPts val="300"/>
        </a:spcBef>
        <a:buSzPct val="100000"/>
        <a:buChar char="▪"/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4pPr>
      <a:lvl5pPr marL="1206500" indent="-254000" defTabSz="457200">
        <a:spcBef>
          <a:spcPts val="300"/>
        </a:spcBef>
        <a:buSzPct val="100000"/>
        <a:buChar char="»"/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5pPr>
      <a:lvl6pPr defTabSz="457200">
        <a:spcBef>
          <a:spcPts val="300"/>
        </a:spcBef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6pPr>
      <a:lvl7pPr defTabSz="457200">
        <a:spcBef>
          <a:spcPts val="300"/>
        </a:spcBef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7pPr>
      <a:lvl8pPr defTabSz="457200">
        <a:spcBef>
          <a:spcPts val="300"/>
        </a:spcBef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8pPr>
      <a:lvl9pPr defTabSz="457200">
        <a:spcBef>
          <a:spcPts val="300"/>
        </a:spcBef>
        <a:defRPr>
          <a:solidFill>
            <a:srgbClr val="595959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creen Shot Miami Science Barge at 5.06.1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4976" y="3020050"/>
            <a:ext cx="2492579" cy="295993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627820" y="-120899"/>
            <a:ext cx="7332872" cy="8470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Precedent</a:t>
            </a:r>
          </a:p>
        </p:txBody>
      </p:sp>
      <p:pic>
        <p:nvPicPr>
          <p:cNvPr id="60" name="Brooklyn Barge Bar story 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401" y="688462"/>
            <a:ext cx="3829121" cy="3471055"/>
          </a:xfrm>
          <a:prstGeom prst="rect">
            <a:avLst/>
          </a:prstGeom>
          <a:ln w="12700">
            <a:miter lim="400000"/>
          </a:ln>
          <a:effectLst>
            <a:outerShdw blurRad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1" name="Welcome-to-Tiki-Barge-Baltimore-MD-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7216" y="790062"/>
            <a:ext cx="5902624" cy="2166033"/>
          </a:xfrm>
          <a:prstGeom prst="rect">
            <a:avLst/>
          </a:prstGeom>
          <a:ln w="12700">
            <a:miter lim="400000"/>
          </a:ln>
          <a:effectLst>
            <a:outerShdw blurRad="114300" dist="58663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2" name="2015-05-31 16.19.2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4269" y="4123396"/>
            <a:ext cx="3140011" cy="2355009"/>
          </a:xfrm>
          <a:prstGeom prst="rect">
            <a:avLst/>
          </a:prstGeom>
          <a:ln w="12700">
            <a:miter lim="400000"/>
          </a:ln>
          <a:effectLst>
            <a:outerShdw blurRad="177800" dist="64832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63" name="Oslo Barge Concert Pic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5607" y="4485341"/>
            <a:ext cx="3395423" cy="2266108"/>
          </a:xfrm>
          <a:prstGeom prst="rect">
            <a:avLst/>
          </a:prstGeom>
          <a:ln w="88900" cap="sq">
            <a:solidFill>
              <a:srgbClr val="FFFFFF"/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Vision</a:t>
            </a:r>
          </a:p>
        </p:txBody>
      </p:sp>
      <p:sp>
        <p:nvSpPr>
          <p:cNvPr id="66" name="Shape 66"/>
          <p:cNvSpPr/>
          <p:nvPr/>
        </p:nvSpPr>
        <p:spPr>
          <a:xfrm>
            <a:off x="372854" y="1129117"/>
            <a:ext cx="8299176" cy="468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sz="37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Create and build a “Barge Economy” on the water utilizing barges as event venues and retail establishments in a creative, entrepreneurial and environmentally responsible way</a:t>
            </a:r>
          </a:p>
          <a:p>
            <a:pPr lvl="0" algn="ctr"/>
            <a:r>
              <a:rPr sz="27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44500" lvl="0" indent="-190500">
              <a:buSzPct val="39000"/>
              <a:buBlip>
                <a:blip r:embed="rId2"/>
              </a:buBlip>
            </a:pPr>
            <a:r>
              <a:rPr sz="25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Begin in downtown Jacksonville</a:t>
            </a:r>
          </a:p>
          <a:p>
            <a:pPr marL="444500" lvl="0" indent="-190500">
              <a:buSzPct val="39000"/>
              <a:buBlip>
                <a:blip r:embed="rId2"/>
              </a:buBlip>
            </a:pPr>
            <a:r>
              <a:rPr sz="25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Expand into the region connecting land to water</a:t>
            </a:r>
          </a:p>
          <a:p>
            <a:pPr marL="444500" lvl="0" indent="-190500">
              <a:buSzPct val="39000"/>
              <a:buBlip>
                <a:blip r:embed="rId2"/>
              </a:buBlip>
            </a:pPr>
            <a:r>
              <a:rPr sz="25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Develop new industry</a:t>
            </a:r>
          </a:p>
          <a:p>
            <a:pPr marL="444500" lvl="0" indent="-190500">
              <a:buSzPct val="39000"/>
              <a:buBlip>
                <a:blip r:embed="rId2"/>
              </a:buBlip>
            </a:pPr>
            <a:r>
              <a:rPr sz="2500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Create new jobs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The Plan</a:t>
            </a:r>
          </a:p>
        </p:txBody>
      </p:sp>
      <p:sp>
        <p:nvSpPr>
          <p:cNvPr id="69" name="Shape 69"/>
          <p:cNvSpPr/>
          <p:nvPr/>
        </p:nvSpPr>
        <p:spPr>
          <a:xfrm>
            <a:off x="500821" y="1396476"/>
            <a:ext cx="8510226" cy="117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r>
              <a:rPr sz="2400" i="1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Nov 2015 - March 2016 - Friendship Park, Locations TBD</a:t>
            </a:r>
          </a:p>
          <a:p>
            <a:pPr lvl="0" defTabSz="182880">
              <a:spcBef>
                <a:spcPts val="300"/>
              </a:spcBef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182880">
              <a:spcBef>
                <a:spcPts val="300"/>
              </a:spcBef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208875" y="1085420"/>
            <a:ext cx="9144001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700"/>
              </a:spcBef>
              <a:defRPr sz="3200">
                <a:solidFill>
                  <a:srgbClr val="000000">
                    <a:alpha val="5500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0000">
                    <a:alpha val="55000"/>
                  </a:srgbClr>
                </a:solidFill>
              </a:rPr>
              <a:t>Phase 1: 72 Hour Rentals </a:t>
            </a:r>
          </a:p>
        </p:txBody>
      </p:sp>
      <p:sp>
        <p:nvSpPr>
          <p:cNvPr id="71" name="Shape 71"/>
          <p:cNvSpPr/>
          <p:nvPr/>
        </p:nvSpPr>
        <p:spPr>
          <a:xfrm>
            <a:off x="158075" y="2908598"/>
            <a:ext cx="9144001" cy="561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700"/>
              </a:spcBef>
              <a:defRPr sz="3200">
                <a:solidFill>
                  <a:srgbClr val="000000">
                    <a:alpha val="5500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000000">
                    <a:alpha val="55000"/>
                  </a:srgbClr>
                </a:solidFill>
              </a:rPr>
              <a:t>Phase 1A: “Permanent” Rentals</a:t>
            </a:r>
          </a:p>
        </p:txBody>
      </p:sp>
      <p:sp>
        <p:nvSpPr>
          <p:cNvPr id="72" name="Shape 72"/>
          <p:cNvSpPr/>
          <p:nvPr/>
        </p:nvSpPr>
        <p:spPr>
          <a:xfrm>
            <a:off x="399221" y="3657076"/>
            <a:ext cx="8046279" cy="84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r>
              <a:rPr sz="2400" i="1">
                <a:solidFill>
                  <a:srgbClr val="000000">
                    <a:alpha val="63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April - Dec 2016 -  Friendship Park </a:t>
            </a: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0426" lvl="0" indent="-160426" defTabSz="182880">
              <a:spcBef>
                <a:spcPts val="300"/>
              </a:spcBef>
              <a:buSzPct val="40000"/>
              <a:buBlip>
                <a:blip r:embed="rId2"/>
              </a:buBlip>
            </a:pPr>
            <a:endParaRPr sz="2400" i="1">
              <a:solidFill>
                <a:srgbClr val="000000">
                  <a:alpha val="63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What We Need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15121" y="647176"/>
            <a:ext cx="8046279" cy="2735192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>
                <a:solidFill>
                  <a:srgbClr val="000000"/>
                </a:solidFill>
              </a:defRPr>
            </a:pPr>
            <a:endParaRPr sz="2500">
              <a:solidFill>
                <a:srgbClr val="595959"/>
              </a:solidFill>
            </a:endParaRP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</a:rPr>
              <a:t>Long-term lease with city to secure location on south bank at Friendship Park 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2500">
              <a:solidFill>
                <a:srgbClr val="595959"/>
              </a:solidFill>
            </a:endParaRP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</a:rPr>
              <a:t>Expeditious rewrite of existing sub-merged land lease with access across Friendship Park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0088" y="125948"/>
            <a:ext cx="1574792" cy="369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G_686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335" y="1110858"/>
            <a:ext cx="8819782" cy="4598537"/>
          </a:xfrm>
          <a:prstGeom prst="rect">
            <a:avLst/>
          </a:prstGeom>
          <a:ln w="101600" cap="sq">
            <a:solidFill>
              <a:srgbClr val="00FDFF">
                <a:alpha val="37000"/>
              </a:srgbClr>
            </a:solidFill>
            <a:miter/>
          </a:ln>
          <a:effectLst>
            <a:outerShdw blurRad="50800" dist="180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627820" y="-120899"/>
            <a:ext cx="7332872" cy="847005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Let’s Make This Happen Together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The Challenge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551621" y="551876"/>
            <a:ext cx="8003218" cy="4938096"/>
          </a:xfrm>
          <a:prstGeom prst="rect">
            <a:avLst/>
          </a:prstGeom>
        </p:spPr>
        <p:txBody>
          <a:bodyPr lIns="0" tIns="0" rIns="0" bIns="0"/>
          <a:lstStyle/>
          <a:p>
            <a:pPr marL="117307" lvl="0" indent="-117307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1170">
              <a:solidFill>
                <a:srgbClr val="595959"/>
              </a:solidFill>
            </a:endParaRPr>
          </a:p>
          <a:p>
            <a:pPr marL="117307" lvl="0" indent="-117307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1170">
              <a:solidFill>
                <a:srgbClr val="595959"/>
              </a:solidFill>
            </a:endParaRPr>
          </a:p>
          <a:p>
            <a:pPr marL="117307" lvl="0" indent="-117307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1170">
              <a:solidFill>
                <a:srgbClr val="595959"/>
              </a:solidFill>
            </a:endParaRP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975">
              <a:solidFill>
                <a:srgbClr val="595959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6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Lack of unique venue space downtown</a:t>
            </a: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2600">
              <a:solidFill>
                <a:srgbClr val="59595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600">
                <a:solidFill>
                  <a:srgbClr val="595959"/>
                </a:solidFill>
              </a:rPr>
              <a:t>Underexposure and underutilization of Southbank, Riverwalk &amp; St. Johns River</a:t>
            </a: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2600">
              <a:solidFill>
                <a:srgbClr val="595959"/>
              </a:solidFill>
            </a:endParaRPr>
          </a:p>
          <a:p>
            <a:pPr marL="224536" lvl="0" indent="-224536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600">
                <a:solidFill>
                  <a:srgbClr val="595959"/>
                </a:solidFill>
              </a:rPr>
              <a:t>Lack &amp; underperformance of waterfront bar, retail and entertainment venues</a:t>
            </a:r>
          </a:p>
          <a:p>
            <a:pPr marL="224536" lvl="0" indent="-224536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 sz="2600">
              <a:solidFill>
                <a:srgbClr val="595959"/>
              </a:solidFill>
            </a:endParaRPr>
          </a:p>
          <a:p>
            <a:pPr marL="222884" lvl="0" indent="-222884" defTabSz="297179">
              <a:spcBef>
                <a:spcPts val="200"/>
              </a:spcBef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6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The potential timelines for The Shipyards, Liberty Street, Landing &amp; Healthy Town projects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405606" y="960522"/>
            <a:ext cx="8076540" cy="534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 defTabSz="182880"/>
            <a:r>
              <a:rPr sz="2680" b="1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A CREATIVE &amp; VERSATILE ECONOMIC DRIVER THAT:</a:t>
            </a:r>
            <a:r>
              <a:rPr sz="26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 algn="ctr" defTabSz="182880"/>
            <a:endParaRPr sz="236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defTabSz="182880"/>
            <a:endParaRPr sz="236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-203200" defTabSz="182880">
              <a:buSzPct val="44000"/>
              <a:buBlip>
                <a:blip r:embed="rId2"/>
              </a:buBlip>
            </a:pPr>
            <a:r>
              <a:rPr sz="22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Creates a unique identity for Jacksonville</a:t>
            </a:r>
          </a:p>
          <a:p>
            <a:pPr marL="142239" lvl="0" indent="-142239" defTabSz="182880">
              <a:buSzPct val="44000"/>
              <a:buBlip>
                <a:blip r:embed="rId2"/>
              </a:buBlip>
            </a:pPr>
            <a:endParaRPr sz="228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-203200" defTabSz="182880">
              <a:buSzPct val="44000"/>
              <a:buBlip>
                <a:blip r:embed="rId2"/>
              </a:buBlip>
            </a:pPr>
            <a:r>
              <a:rPr sz="22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Provides sustainable growth</a:t>
            </a:r>
          </a:p>
          <a:p>
            <a:pPr marL="142239" lvl="0" indent="-142239" defTabSz="182880">
              <a:buSzPct val="44000"/>
              <a:buBlip>
                <a:blip r:embed="rId2"/>
              </a:buBlip>
            </a:pPr>
            <a:endParaRPr sz="228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-203200" defTabSz="182880">
              <a:buSzPct val="44000"/>
              <a:buBlip>
                <a:blip r:embed="rId2"/>
              </a:buBlip>
            </a:pPr>
            <a:r>
              <a:rPr sz="22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Showcases the river</a:t>
            </a:r>
          </a:p>
          <a:p>
            <a:pPr marL="142239" lvl="0" indent="-142239" defTabSz="182880">
              <a:buSzPct val="44000"/>
              <a:buBlip>
                <a:blip r:embed="rId2"/>
              </a:buBlip>
            </a:pPr>
            <a:endParaRPr sz="228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-203200" defTabSz="182880">
              <a:buSzPct val="44000"/>
              <a:buBlip>
                <a:blip r:embed="rId2"/>
              </a:buBlip>
            </a:pPr>
            <a:r>
              <a:rPr sz="22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Drives local/regional energy &amp; excitement</a:t>
            </a:r>
          </a:p>
          <a:p>
            <a:pPr marL="142239" lvl="0" indent="-142239" defTabSz="182880">
              <a:buSzPct val="44000"/>
              <a:buBlip>
                <a:blip r:embed="rId2"/>
              </a:buBlip>
            </a:pPr>
            <a:endParaRPr sz="2280">
              <a:solidFill>
                <a:srgbClr val="000000">
                  <a:alpha val="58999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3200" lvl="0" indent="-203200" defTabSz="182880">
              <a:buSzPct val="44000"/>
              <a:buBlip>
                <a:blip r:embed="rId2"/>
              </a:buBlip>
            </a:pPr>
            <a:r>
              <a:rPr sz="2280">
                <a:solidFill>
                  <a:srgbClr val="000000">
                    <a:alpha val="58999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Delivers the community something it is hungry for</a:t>
            </a:r>
          </a:p>
          <a:p>
            <a:pPr lvl="0" algn="ctr" defTabSz="182880"/>
            <a:endParaRPr sz="1600">
              <a:solidFill>
                <a:srgbClr val="000000">
                  <a:alpha val="5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defTabSz="182880"/>
            <a:endParaRPr sz="2240">
              <a:solidFill>
                <a:srgbClr val="000000">
                  <a:alpha val="5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defTabSz="182880"/>
            <a:endParaRPr sz="1600">
              <a:solidFill>
                <a:srgbClr val="000000">
                  <a:alpha val="5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What’s Missing?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The Solution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50800" y="744622"/>
            <a:ext cx="8973378" cy="5105131"/>
          </a:xfrm>
          <a:prstGeom prst="rect">
            <a:avLst/>
          </a:prstGeom>
        </p:spPr>
        <p:txBody>
          <a:bodyPr lIns="0" tIns="0" rIns="0" bIns="0"/>
          <a:lstStyle/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4720" b="1">
                <a:solidFill>
                  <a:srgbClr val="000000">
                    <a:alpha val="50000"/>
                  </a:srgbClr>
                </a:solidFill>
              </a:rPr>
              <a:t>The BARGE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The region's first ever floating place-making space designed as an entertainment &amp; rental venue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_______________________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-Easy to remove within less than 24 hours-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-Environmentally safe with no hinderance to ecology-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20">
                <a:solidFill>
                  <a:srgbClr val="000000">
                    <a:alpha val="60000"/>
                  </a:srgbClr>
                </a:solidFill>
              </a:rPr>
              <a:t>-No encumbering of river and riverwalk access-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-No hinderance to existing business operation-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The Solution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06400" y="693822"/>
            <a:ext cx="8046278" cy="1961584"/>
          </a:xfrm>
          <a:prstGeom prst="rect">
            <a:avLst/>
          </a:prstGeom>
        </p:spPr>
        <p:txBody>
          <a:bodyPr lIns="0" tIns="0" rIns="0" bIns="0"/>
          <a:lstStyle/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3080" b="1">
                <a:solidFill>
                  <a:srgbClr val="000000">
                    <a:alpha val="50000"/>
                  </a:srgbClr>
                </a:solidFill>
              </a:rPr>
              <a:t>Phase 1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560">
                <a:solidFill>
                  <a:srgbClr val="000000">
                    <a:alpha val="60000"/>
                  </a:srgbClr>
                </a:solidFill>
              </a:rPr>
              <a:t>A 5000-6000 sq. ft. barge retrofitted and secured for activation at Friendship Park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560">
              <a:solidFill>
                <a:srgbClr val="000000">
                  <a:alpha val="60000"/>
                </a:srgbClr>
              </a:solidFill>
            </a:endParaRPr>
          </a:p>
        </p:txBody>
      </p:sp>
      <p:pic>
        <p:nvPicPr>
          <p:cNvPr id="30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766" y="2213968"/>
            <a:ext cx="7466433" cy="3892916"/>
          </a:xfrm>
          <a:prstGeom prst="rect">
            <a:avLst/>
          </a:prstGeom>
          <a:ln w="38100">
            <a:solidFill>
              <a:srgbClr val="07A7E3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0088" y="125948"/>
            <a:ext cx="1574792" cy="369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0006" y="628627"/>
            <a:ext cx="8800440" cy="777691"/>
          </a:xfrm>
          <a:prstGeom prst="rect">
            <a:avLst/>
          </a:prstGeom>
        </p:spPr>
        <p:txBody>
          <a:bodyPr lIns="0" tIns="0" rIns="0" bIns="0"/>
          <a:lstStyle>
            <a:lvl1pPr algn="ctr">
              <a:spcBef>
                <a:spcPts val="0"/>
              </a:spcBef>
              <a:defRPr sz="3900" b="1">
                <a:solidFill>
                  <a:srgbClr val="000000">
                    <a:alpha val="50000"/>
                  </a:srgbClr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900" b="1">
                <a:solidFill>
                  <a:srgbClr val="000000">
                    <a:alpha val="50000"/>
                  </a:srgbClr>
                </a:solidFill>
              </a:rPr>
              <a:t>Imagine…</a:t>
            </a:r>
          </a:p>
        </p:txBody>
      </p:sp>
      <p:pic>
        <p:nvPicPr>
          <p:cNvPr id="34" name="Dawn July 4 2015 Barge Pic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1429" y="2149463"/>
            <a:ext cx="4542549" cy="3007665"/>
          </a:xfrm>
          <a:prstGeom prst="rect">
            <a:avLst/>
          </a:prstGeom>
          <a:ln w="12700">
            <a:miter lim="400000"/>
          </a:ln>
          <a:effectLst>
            <a:outerShdw blurRad="254000" dist="51579" dir="16200000" rotWithShape="0">
              <a:srgbClr val="000000">
                <a:alpha val="48034"/>
              </a:srgbClr>
            </a:outerShdw>
          </a:effectLst>
        </p:spPr>
      </p:pic>
      <p:pic>
        <p:nvPicPr>
          <p:cNvPr id="35" name="Dawn July 4 Barge Fireworks pic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0476" y="1571613"/>
            <a:ext cx="3774694" cy="2456869"/>
          </a:xfrm>
          <a:prstGeom prst="rect">
            <a:avLst/>
          </a:prstGeom>
          <a:ln w="63500">
            <a:solidFill>
              <a:srgbClr val="000000">
                <a:alpha val="33000"/>
              </a:srgbClr>
            </a:solidFill>
            <a:miter lim="400000"/>
          </a:ln>
        </p:spPr>
      </p:pic>
      <p:pic>
        <p:nvPicPr>
          <p:cNvPr id="36" name="Dawn Northbank Barge potential pic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295" y="4212828"/>
            <a:ext cx="3774695" cy="2119333"/>
          </a:xfrm>
          <a:prstGeom prst="rect">
            <a:avLst/>
          </a:prstGeom>
          <a:ln w="38100">
            <a:solidFill>
              <a:srgbClr val="000000">
                <a:alpha val="20000"/>
              </a:srgbClr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Venue Activation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75421" y="901176"/>
            <a:ext cx="8263172" cy="4154665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>
                <a:solidFill>
                  <a:srgbClr val="000000"/>
                </a:solidFill>
              </a:defRPr>
            </a:pPr>
            <a:endParaRPr sz="2500">
              <a:solidFill>
                <a:srgbClr val="59595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Corporate events &amp; conference meetings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Private events (weddings, bar mitzvahs, etc)  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Community/city events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Sponsored retail activation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Charitable events &amp; activities </a:t>
            </a:r>
          </a:p>
          <a:p>
            <a:pPr marL="180473" lvl="0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Extension of existing venues</a:t>
            </a:r>
          </a:p>
          <a:p>
            <a:pPr marL="561473" lvl="1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MOSH, Florida Theatre, TU Center</a:t>
            </a:r>
          </a:p>
          <a:p>
            <a:pPr marL="561473" lvl="1" indent="-180473">
              <a:buSzPct val="40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sz="2500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rPr>
              <a:t>Hyatt, Omni, Crowne Plaza, RAM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Impact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44500" y="884322"/>
            <a:ext cx="3225835" cy="5065295"/>
          </a:xfrm>
          <a:prstGeom prst="rect">
            <a:avLst/>
          </a:prstGeom>
          <a:ln w="9525">
            <a:bevel/>
          </a:ln>
        </p:spPr>
        <p:txBody>
          <a:bodyPr lIns="0" tIns="0" rIns="0" bIns="0"/>
          <a:lstStyle/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 b="1">
              <a:solidFill>
                <a:srgbClr val="000000">
                  <a:alpha val="5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 b="1">
                <a:solidFill>
                  <a:srgbClr val="000000">
                    <a:alpha val="60000"/>
                  </a:srgbClr>
                </a:solidFill>
              </a:rPr>
              <a:t>New visitors to the</a:t>
            </a:r>
            <a:r>
              <a:rPr sz="2320" b="1" u="sng">
                <a:solidFill>
                  <a:srgbClr val="000000">
                    <a:alpha val="60000"/>
                  </a:srgbClr>
                </a:solidFill>
              </a:rPr>
              <a:t> Southbank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>
                <a:solidFill>
                  <a:srgbClr val="000000">
                    <a:alpha val="60000"/>
                  </a:srgbClr>
                </a:solidFill>
              </a:rPr>
              <a:t>restaurants, museum, hotels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 b="1">
                <a:solidFill>
                  <a:srgbClr val="000000">
                    <a:alpha val="60000"/>
                  </a:srgbClr>
                </a:solidFill>
              </a:rPr>
              <a:t>Connections from the </a:t>
            </a:r>
            <a:r>
              <a:rPr sz="2320" b="1" u="sng">
                <a:solidFill>
                  <a:srgbClr val="000000">
                    <a:alpha val="60000"/>
                  </a:srgbClr>
                </a:solidFill>
              </a:rPr>
              <a:t>Northbank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>
                <a:solidFill>
                  <a:srgbClr val="000000">
                    <a:alpha val="60000"/>
                  </a:srgbClr>
                </a:solidFill>
              </a:rPr>
              <a:t>water taxi, jaguars games, boaters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 b="1">
                <a:solidFill>
                  <a:srgbClr val="000000">
                    <a:alpha val="60000"/>
                  </a:srgbClr>
                </a:solidFill>
              </a:rPr>
              <a:t>Activation of </a:t>
            </a:r>
            <a:r>
              <a:rPr sz="2320" b="1" u="sng">
                <a:solidFill>
                  <a:srgbClr val="000000">
                    <a:alpha val="60000"/>
                  </a:srgbClr>
                </a:solidFill>
              </a:rPr>
              <a:t>Friendship Park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>
                <a:solidFill>
                  <a:srgbClr val="000000">
                    <a:alpha val="60000"/>
                  </a:srgbClr>
                </a:solidFill>
              </a:rPr>
              <a:t>holidays, concerts, special events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 i="1">
              <a:solidFill>
                <a:srgbClr val="000000">
                  <a:alpha val="60000"/>
                </a:srgbClr>
              </a:solidFill>
            </a:endParaRPr>
          </a:p>
          <a:p>
            <a:pPr lvl="0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 i="1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sz="2320">
                <a:solidFill>
                  <a:srgbClr val="000000">
                    <a:alpha val="60000"/>
                  </a:srgbClr>
                </a:solidFill>
              </a:rPr>
              <a:t> </a:t>
            </a: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  <a:p>
            <a:pPr lvl="0" algn="ctr" defTabSz="182880"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sz="2320">
              <a:solidFill>
                <a:srgbClr val="000000">
                  <a:alpha val="60000"/>
                </a:srgbClr>
              </a:solidFill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4155033" y="732518"/>
            <a:ext cx="4780245" cy="5624094"/>
            <a:chOff x="-215900" y="-139699"/>
            <a:chExt cx="4780244" cy="5624093"/>
          </a:xfrm>
        </p:grpSpPr>
        <p:sp>
          <p:nvSpPr>
            <p:cNvPr id="44" name="Shape 44"/>
            <p:cNvSpPr/>
            <p:nvPr/>
          </p:nvSpPr>
          <p:spPr>
            <a:xfrm>
              <a:off x="0" y="0"/>
              <a:ext cx="4348445" cy="5065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lvl="0" algn="ctr" defTabSz="182880"/>
              <a:endParaRPr sz="2000" b="1">
                <a:solidFill>
                  <a:srgbClr val="000000">
                    <a:alpha val="5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endParaRPr sz="2160" b="1" u="sng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r>
                <a:rPr sz="2280" b="1" u="sng">
                  <a:solidFill>
                    <a:srgbClr val="000000">
                      <a:alpha val="60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2016 Rentals (Apr-Dec)</a:t>
              </a:r>
            </a:p>
            <a:p>
              <a:pPr lvl="0" algn="ctr" defTabSz="182880"/>
              <a:r>
                <a:rPr sz="2280" b="1">
                  <a:solidFill>
                    <a:srgbClr val="0433FF"/>
                  </a:solidFill>
                  <a:latin typeface="Calibri"/>
                  <a:ea typeface="Calibri"/>
                  <a:cs typeface="Calibri"/>
                  <a:sym typeface="Calibri"/>
                </a:rPr>
                <a:t>est. local economic spend: $575K</a:t>
              </a:r>
              <a:r>
                <a:rPr sz="2280" b="1">
                  <a:solidFill>
                    <a:srgbClr val="000000">
                      <a:alpha val="60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lvl="0" algn="ctr" defTabSz="182880"/>
              <a:endParaRPr sz="228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r>
                <a:rPr sz="2280" b="1" u="sng">
                  <a:solidFill>
                    <a:srgbClr val="000000">
                      <a:alpha val="60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2017 Rentals (Jan-Dec)</a:t>
              </a:r>
            </a:p>
            <a:p>
              <a:pPr lvl="0" algn="ctr" defTabSz="182880"/>
              <a:r>
                <a:rPr sz="2280" b="1">
                  <a:solidFill>
                    <a:srgbClr val="0433FF"/>
                  </a:solidFill>
                  <a:latin typeface="Calibri"/>
                  <a:ea typeface="Calibri"/>
                  <a:cs typeface="Calibri"/>
                  <a:sym typeface="Calibri"/>
                </a:rPr>
                <a:t>est. local economic spend: $1.4M</a:t>
              </a:r>
            </a:p>
            <a:p>
              <a:pPr lvl="0" algn="ctr" defTabSz="182880"/>
              <a:endParaRPr sz="228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r>
                <a:rPr sz="2280" b="1" u="sng">
                  <a:solidFill>
                    <a:srgbClr val="000000">
                      <a:alpha val="60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2018 Rentals (Jan-Dec)</a:t>
              </a:r>
            </a:p>
            <a:p>
              <a:pPr lvl="0" algn="ctr" defTabSz="182880"/>
              <a:r>
                <a:rPr sz="2280" b="1">
                  <a:solidFill>
                    <a:srgbClr val="0433FF"/>
                  </a:solidFill>
                  <a:latin typeface="Calibri"/>
                  <a:ea typeface="Calibri"/>
                  <a:cs typeface="Calibri"/>
                  <a:sym typeface="Calibri"/>
                </a:rPr>
                <a:t>est. local economic spend: $1.6M</a:t>
              </a:r>
            </a:p>
            <a:p>
              <a:pPr lvl="0" defTabSz="182880"/>
              <a:endParaRPr sz="2000" i="1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182880"/>
              <a:endParaRPr sz="2000" i="1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182880"/>
              <a:endParaRPr sz="1280" i="1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defTabSz="182880"/>
              <a:endParaRPr sz="2000" i="1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endParaRPr sz="200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endParaRPr sz="200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r>
                <a:rPr sz="2000">
                  <a:solidFill>
                    <a:srgbClr val="000000">
                      <a:alpha val="60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  <a:p>
              <a:pPr lvl="0" algn="ctr" defTabSz="182880"/>
              <a:endParaRPr sz="200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endParaRPr sz="200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ctr" defTabSz="182880"/>
              <a:endParaRPr sz="2000">
                <a:solidFill>
                  <a:srgbClr val="000000">
                    <a:alpha val="60000"/>
                  </a:srgb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Picture 42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15900" y="-139700"/>
              <a:ext cx="4780245" cy="56240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7820" y="-120899"/>
            <a:ext cx="7332872" cy="84700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8E300"/>
                </a:solidFill>
              </a:rPr>
              <a:t>Traction - Since February 2015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639480" y="1097976"/>
            <a:ext cx="2004899" cy="1418830"/>
          </a:xfrm>
          <a:prstGeom prst="rect">
            <a:avLst/>
          </a:prstGeom>
        </p:spPr>
        <p:txBody>
          <a:bodyPr lIns="0" tIns="0" rIns="0" bIns="0"/>
          <a:lstStyle>
            <a:lvl1pPr defTabSz="416052">
              <a:defRPr sz="2912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912" b="1">
                <a:solidFill>
                  <a:srgbClr val="595959"/>
                </a:solidFill>
              </a:rPr>
              <a:t>37 direct rental inquiries</a:t>
            </a:r>
          </a:p>
        </p:txBody>
      </p:sp>
      <p:sp>
        <p:nvSpPr>
          <p:cNvPr id="49" name="Shape 49"/>
          <p:cNvSpPr/>
          <p:nvPr/>
        </p:nvSpPr>
        <p:spPr>
          <a:xfrm>
            <a:off x="55280" y="3282376"/>
            <a:ext cx="2317636" cy="105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300"/>
              </a:spcBef>
              <a:defRPr sz="26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595959"/>
                </a:solidFill>
              </a:rPr>
              <a:t>612 Twitter Followers</a:t>
            </a:r>
          </a:p>
        </p:txBody>
      </p:sp>
      <p:sp>
        <p:nvSpPr>
          <p:cNvPr id="50" name="Shape 50"/>
          <p:cNvSpPr/>
          <p:nvPr/>
        </p:nvSpPr>
        <p:spPr>
          <a:xfrm>
            <a:off x="3230280" y="801323"/>
            <a:ext cx="2317636" cy="105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361188">
              <a:spcBef>
                <a:spcPts val="200"/>
              </a:spcBef>
              <a:defRPr sz="2528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28" b="1">
                <a:solidFill>
                  <a:srgbClr val="595959"/>
                </a:solidFill>
              </a:rPr>
              <a:t>730 Facebook Friends</a:t>
            </a:r>
          </a:p>
        </p:txBody>
      </p:sp>
      <p:pic>
        <p:nvPicPr>
          <p:cNvPr id="51" name="Social-Media-Logo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143" y="1936176"/>
            <a:ext cx="4614447" cy="335673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67980" y="4634367"/>
            <a:ext cx="2618765" cy="658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300"/>
              </a:spcBef>
              <a:defRPr sz="27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595959"/>
                </a:solidFill>
              </a:rPr>
              <a:t>12 media hits</a:t>
            </a:r>
          </a:p>
        </p:txBody>
      </p:sp>
      <p:sp>
        <p:nvSpPr>
          <p:cNvPr id="53" name="Shape 53"/>
          <p:cNvSpPr/>
          <p:nvPr/>
        </p:nvSpPr>
        <p:spPr>
          <a:xfrm>
            <a:off x="6133817" y="958276"/>
            <a:ext cx="2004899" cy="105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spcBef>
                <a:spcPts val="300"/>
              </a:spcBef>
              <a:defRPr sz="24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595959"/>
                </a:solidFill>
              </a:rPr>
              <a:t>175 Barge members</a:t>
            </a:r>
          </a:p>
        </p:txBody>
      </p:sp>
      <p:sp>
        <p:nvSpPr>
          <p:cNvPr id="54" name="Shape 54"/>
          <p:cNvSpPr/>
          <p:nvPr/>
        </p:nvSpPr>
        <p:spPr>
          <a:xfrm>
            <a:off x="6827753" y="2672776"/>
            <a:ext cx="2317637" cy="105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338327">
              <a:spcBef>
                <a:spcPts val="200"/>
              </a:spcBef>
              <a:defRPr sz="1998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998" b="1">
                <a:solidFill>
                  <a:srgbClr val="595959"/>
                </a:solidFill>
              </a:rPr>
              <a:t>Over 200 requests for more information</a:t>
            </a:r>
          </a:p>
        </p:txBody>
      </p:sp>
      <p:sp>
        <p:nvSpPr>
          <p:cNvPr id="55" name="Shape 55"/>
          <p:cNvSpPr/>
          <p:nvPr/>
        </p:nvSpPr>
        <p:spPr>
          <a:xfrm>
            <a:off x="6700753" y="4387276"/>
            <a:ext cx="2317637" cy="1059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defTabSz="347472">
              <a:spcBef>
                <a:spcPts val="200"/>
              </a:spcBef>
              <a:defRPr sz="2052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52" b="1">
                <a:solidFill>
                  <a:srgbClr val="595959"/>
                </a:solidFill>
              </a:rPr>
              <a:t>Daily interest and questions on our launch date</a:t>
            </a:r>
          </a:p>
        </p:txBody>
      </p:sp>
      <p:sp>
        <p:nvSpPr>
          <p:cNvPr id="56" name="Shape 56"/>
          <p:cNvSpPr/>
          <p:nvPr/>
        </p:nvSpPr>
        <p:spPr>
          <a:xfrm>
            <a:off x="1569953" y="5107582"/>
            <a:ext cx="4756533" cy="1418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defTabSz="320039">
              <a:spcBef>
                <a:spcPts val="200"/>
              </a:spcBef>
            </a:pPr>
            <a:endParaRPr sz="217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320039">
              <a:spcBef>
                <a:spcPts val="200"/>
              </a:spcBef>
            </a:pPr>
            <a:r>
              <a:rPr sz="217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More than a dozen Barge inquiries through Visit Jacksonville from out of town planners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Microsoft Office PowerPoint</Application>
  <PresentationFormat>On-screen Show (4:3)</PresentationFormat>
  <Paragraphs>122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</vt:lpstr>
      <vt:lpstr>PowerPoint Presentation</vt:lpstr>
      <vt:lpstr>The Challenge</vt:lpstr>
      <vt:lpstr>What’s Missing?</vt:lpstr>
      <vt:lpstr>The Solution</vt:lpstr>
      <vt:lpstr>The Solution</vt:lpstr>
      <vt:lpstr>PowerPoint Presentation</vt:lpstr>
      <vt:lpstr>Venue Activation</vt:lpstr>
      <vt:lpstr>Impact</vt:lpstr>
      <vt:lpstr>Traction - Since February 2015</vt:lpstr>
      <vt:lpstr>Precedent</vt:lpstr>
      <vt:lpstr>Vision</vt:lpstr>
      <vt:lpstr>The Plan</vt:lpstr>
      <vt:lpstr>What We Need</vt:lpstr>
      <vt:lpstr>Let’s Make This Happen Together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Morales, Jessica</dc:creator>
  <cp:lastModifiedBy>Administrator</cp:lastModifiedBy>
  <cp:revision>1</cp:revision>
  <dcterms:modified xsi:type="dcterms:W3CDTF">2015-08-10T18:07:20Z</dcterms:modified>
</cp:coreProperties>
</file>